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4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6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07/23/2019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07/23/2019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07/23/2019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07/23/2019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07/23/2019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07/23/2019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07/23/2019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07/23/2019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07/23/2019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07/23/2019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07/23/2019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07/23/2019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07/23/2019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07/23/2019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07/23/2019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07/23/2019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07/23/2019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07/23/2019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High level requirements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Active Collections – Customer </a:t>
            </a:r>
          </a:p>
          <a:p>
            <a:r>
              <a:rPr lang="en-US" dirty="0" smtClean="0"/>
              <a:t>Written-off CWR (web) </a:t>
            </a:r>
          </a:p>
          <a:p>
            <a:r>
              <a:rPr lang="en-US" dirty="0" smtClean="0"/>
              <a:t>Active Collections – Premise </a:t>
            </a:r>
          </a:p>
          <a:p>
            <a:r>
              <a:rPr lang="en-US" dirty="0" smtClean="0"/>
              <a:t>Written-off CWR (MO CSR)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255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421" y="98212"/>
            <a:ext cx="8534400" cy="1507067"/>
          </a:xfrm>
        </p:spPr>
        <p:txBody>
          <a:bodyPr/>
          <a:lstStyle/>
          <a:p>
            <a:r>
              <a:rPr lang="en-US" dirty="0" smtClean="0"/>
              <a:t>High Level Overview – Active Collections (customer)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421" y="2105809"/>
            <a:ext cx="8534400" cy="3615267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Customers who have a past due balance are not able to connect additional service until the past due is paid. </a:t>
            </a:r>
          </a:p>
          <a:p>
            <a:pPr lvl="1"/>
            <a:r>
              <a:rPr lang="en-US" dirty="0" smtClean="0"/>
              <a:t>Need to identify where to get the past due balance </a:t>
            </a:r>
          </a:p>
          <a:p>
            <a:r>
              <a:rPr lang="en-US" dirty="0" smtClean="0"/>
              <a:t>The online connect will be placed in held status until full payment is received or down payment for the payment agreement is received. </a:t>
            </a:r>
          </a:p>
          <a:p>
            <a:pPr lvl="1"/>
            <a:r>
              <a:rPr lang="en-US" dirty="0" smtClean="0"/>
              <a:t>Process will follow the same as written-off </a:t>
            </a:r>
          </a:p>
          <a:p>
            <a:pPr lvl="1"/>
            <a:r>
              <a:rPr lang="en-US" dirty="0" smtClean="0"/>
              <a:t>Eligibility for PAG will be different for each customer and will be determined by the PAG window logic </a:t>
            </a:r>
          </a:p>
          <a:p>
            <a:r>
              <a:rPr lang="en-US" dirty="0" smtClean="0"/>
              <a:t>A denial of service letter is required by both MO and IL </a:t>
            </a:r>
          </a:p>
          <a:p>
            <a:r>
              <a:rPr lang="en-US" dirty="0" smtClean="0"/>
              <a:t>A denial of service contact will be placed on the account (MO &amp; Il critical 30days)</a:t>
            </a:r>
          </a:p>
          <a:p>
            <a:r>
              <a:rPr lang="en-US" dirty="0" smtClean="0"/>
              <a:t>5min batch process will be ran to check for payments on both the current account and pending account number </a:t>
            </a:r>
          </a:p>
          <a:p>
            <a:r>
              <a:rPr lang="en-US" dirty="0" smtClean="0"/>
              <a:t>7day reminder email will be sent </a:t>
            </a:r>
          </a:p>
          <a:p>
            <a:r>
              <a:rPr lang="en-US" dirty="0" smtClean="0"/>
              <a:t>10day cancelation email will be sent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Question: If the customer selects a PAG then how does the batch process know to look for the lower payment amount?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115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200340"/>
            <a:ext cx="8534400" cy="1507067"/>
          </a:xfrm>
        </p:spPr>
        <p:txBody>
          <a:bodyPr/>
          <a:lstStyle/>
          <a:p>
            <a:r>
              <a:rPr lang="en-US" dirty="0"/>
              <a:t>High Level Overview – </a:t>
            </a:r>
            <a:r>
              <a:rPr lang="en-US" dirty="0" smtClean="0"/>
              <a:t>Written-Off Cold weather Rule (web)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2348345"/>
            <a:ext cx="8534400" cy="3615267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Customers who have a written-off balance are eligible for a winter reconnect at a lower balance (November 1 – March 31)</a:t>
            </a:r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online connect will be placed in held status until payment is received or down payment for the payment agreement is received. </a:t>
            </a:r>
            <a:endParaRPr lang="en-US" dirty="0" smtClean="0"/>
          </a:p>
          <a:p>
            <a:pPr lvl="1"/>
            <a:r>
              <a:rPr lang="en-US" dirty="0" smtClean="0"/>
              <a:t>Bill account transfer radio button MUST be checked </a:t>
            </a:r>
          </a:p>
          <a:p>
            <a:pPr lvl="1"/>
            <a:r>
              <a:rPr lang="en-US" dirty="0"/>
              <a:t>Eligibility for PAG will be different for each customer and will be determined by the PAG window logic </a:t>
            </a:r>
          </a:p>
          <a:p>
            <a:pPr lvl="1"/>
            <a:r>
              <a:rPr lang="en-US" dirty="0"/>
              <a:t>Process will follow the same as written-off </a:t>
            </a:r>
          </a:p>
          <a:p>
            <a:r>
              <a:rPr lang="en-US" dirty="0"/>
              <a:t>A denial of service letter is required by both MO and IL </a:t>
            </a:r>
          </a:p>
          <a:p>
            <a:r>
              <a:rPr lang="en-US" dirty="0"/>
              <a:t>A denial of service contact will be placed on the account </a:t>
            </a:r>
            <a:r>
              <a:rPr lang="en-US" dirty="0" smtClean="0"/>
              <a:t>(MO critical </a:t>
            </a:r>
            <a:r>
              <a:rPr lang="en-US" dirty="0"/>
              <a:t>30days)</a:t>
            </a:r>
          </a:p>
          <a:p>
            <a:r>
              <a:rPr lang="en-US" dirty="0"/>
              <a:t>5min batch process will be ran to check for payments on both the current account and pending account number </a:t>
            </a:r>
          </a:p>
          <a:p>
            <a:r>
              <a:rPr lang="en-US" dirty="0"/>
              <a:t>7day reminder email will be sent </a:t>
            </a:r>
          </a:p>
          <a:p>
            <a:r>
              <a:rPr lang="en-US" dirty="0"/>
              <a:t>10day cancelation email will be </a:t>
            </a:r>
            <a:r>
              <a:rPr lang="en-US" dirty="0" smtClean="0"/>
              <a:t>sent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Question: If the customer selects a PAG then how does the batch process know to look for the lower payment amount</a:t>
            </a:r>
            <a:r>
              <a:rPr lang="en-US" dirty="0" smtClean="0"/>
              <a:t>?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425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952" y="129088"/>
            <a:ext cx="8534400" cy="1507067"/>
          </a:xfrm>
        </p:spPr>
        <p:txBody>
          <a:bodyPr/>
          <a:lstStyle/>
          <a:p>
            <a:r>
              <a:rPr lang="en-US" dirty="0"/>
              <a:t>High Level </a:t>
            </a:r>
            <a:r>
              <a:rPr lang="en-US" dirty="0" smtClean="0"/>
              <a:t>Changes </a:t>
            </a:r>
            <a:r>
              <a:rPr lang="en-US" dirty="0"/>
              <a:t>– Written-Off Cold weather Rule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952" y="2395847"/>
            <a:ext cx="8534400" cy="3615267"/>
          </a:xfrm>
        </p:spPr>
        <p:txBody>
          <a:bodyPr/>
          <a:lstStyle/>
          <a:p>
            <a:r>
              <a:rPr lang="en-US" dirty="0" smtClean="0"/>
              <a:t>Web Customer PAG window will need to offer the “winter reconnect PAG” to customer who come through the start service patch on the web. </a:t>
            </a:r>
          </a:p>
          <a:p>
            <a:r>
              <a:rPr lang="en-US" dirty="0" smtClean="0"/>
              <a:t>CSS/ Web will need to auto-populate the new premise number on the PAG screen for the user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6624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334" y="129088"/>
            <a:ext cx="8534400" cy="1507067"/>
          </a:xfrm>
        </p:spPr>
        <p:txBody>
          <a:bodyPr/>
          <a:lstStyle/>
          <a:p>
            <a:r>
              <a:rPr lang="en-US" dirty="0"/>
              <a:t>High Level Overview – Active Collections </a:t>
            </a:r>
            <a:r>
              <a:rPr lang="en-US" dirty="0" smtClean="0"/>
              <a:t>(Premise)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334" y="2514600"/>
            <a:ext cx="8534400" cy="3615267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If a customer is requesting service at a location that is in </a:t>
            </a:r>
            <a:br>
              <a:rPr lang="en-US" dirty="0" smtClean="0"/>
            </a:br>
            <a:r>
              <a:rPr lang="en-US" dirty="0" smtClean="0"/>
              <a:t>active collections, then Ameren must determine if the customer benefited from the service. </a:t>
            </a:r>
          </a:p>
          <a:p>
            <a:r>
              <a:rPr lang="en-US" dirty="0" smtClean="0"/>
              <a:t>Refer to user story ESO-632 for IL conditional logic and user story ESO-631 for MO conditional logic </a:t>
            </a:r>
          </a:p>
          <a:p>
            <a:r>
              <a:rPr lang="en-US" dirty="0" smtClean="0"/>
              <a:t>If the account/customer does not fit the conditional logic, then </a:t>
            </a:r>
            <a:r>
              <a:rPr lang="en-US" dirty="0"/>
              <a:t>The online connect will be placed in held status until </a:t>
            </a:r>
            <a:r>
              <a:rPr lang="en-US" dirty="0" smtClean="0"/>
              <a:t>a CSR can approve the request for new service. </a:t>
            </a:r>
          </a:p>
          <a:p>
            <a:r>
              <a:rPr lang="en-US" dirty="0" smtClean="0"/>
              <a:t>The CSR will be responsible for sending the denial of service letter </a:t>
            </a:r>
          </a:p>
          <a:p>
            <a:r>
              <a:rPr lang="en-US" dirty="0"/>
              <a:t>A denial of service contact will be placed on the account (MO critical 30days</a:t>
            </a:r>
            <a:r>
              <a:rPr lang="en-US" dirty="0" smtClean="0"/>
              <a:t>)</a:t>
            </a:r>
          </a:p>
          <a:p>
            <a:r>
              <a:rPr lang="en-US" dirty="0"/>
              <a:t>7day reminder email will be sent </a:t>
            </a:r>
          </a:p>
          <a:p>
            <a:r>
              <a:rPr lang="en-US" dirty="0"/>
              <a:t>10day cancelation email will be sent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3066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19093"/>
            <a:ext cx="8534400" cy="1507067"/>
          </a:xfrm>
        </p:spPr>
        <p:txBody>
          <a:bodyPr/>
          <a:lstStyle/>
          <a:p>
            <a:r>
              <a:rPr lang="en-US" dirty="0"/>
              <a:t>High Level Overview – Written-Off Cold weather Rule </a:t>
            </a:r>
            <a:r>
              <a:rPr lang="en-US" dirty="0" smtClean="0"/>
              <a:t>(MO CSR)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2407722"/>
            <a:ext cx="8534400" cy="3615267"/>
          </a:xfrm>
        </p:spPr>
        <p:txBody>
          <a:bodyPr/>
          <a:lstStyle/>
          <a:p>
            <a:r>
              <a:rPr lang="en-US" dirty="0" smtClean="0"/>
              <a:t>This is already available for Illinois CSRs. We need to mimic the same logic to make it available to Missouri CSRs. – see </a:t>
            </a:r>
            <a:r>
              <a:rPr lang="en-US" dirty="0"/>
              <a:t>C</a:t>
            </a:r>
            <a:r>
              <a:rPr lang="en-US" dirty="0" smtClean="0"/>
              <a:t>onfluence page</a:t>
            </a:r>
          </a:p>
          <a:p>
            <a:r>
              <a:rPr lang="en-US" dirty="0"/>
              <a:t>Eligibility for PAG will be different for each customer and will be determined by the PAG window logic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55846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138</TotalTime>
  <Words>498</Words>
  <Application>Microsoft Office PowerPoint</Application>
  <PresentationFormat>Widescreen</PresentationFormat>
  <Paragraphs>47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Century Gothic</vt:lpstr>
      <vt:lpstr>Wingdings 3</vt:lpstr>
      <vt:lpstr>Slice</vt:lpstr>
      <vt:lpstr>High level requirements </vt:lpstr>
      <vt:lpstr>High Level Overview – Active Collections (customer) </vt:lpstr>
      <vt:lpstr>High Level Overview – Written-Off Cold weather Rule (web)</vt:lpstr>
      <vt:lpstr>High Level Changes – Written-Off Cold weather Rule </vt:lpstr>
      <vt:lpstr>High Level Overview – Active Collections (Premise) </vt:lpstr>
      <vt:lpstr>High Level Overview – Written-Off Cold weather Rule (MO CSR) </vt:lpstr>
    </vt:vector>
  </TitlesOfParts>
  <Company>Ameren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ESO – Active Collections (customer)</dc:title>
  <dc:creator>Humphrey, Amanda S</dc:creator>
  <cp:lastModifiedBy>Humphrey, Amanda S</cp:lastModifiedBy>
  <cp:revision>7</cp:revision>
  <dcterms:created xsi:type="dcterms:W3CDTF">2019-07-23T16:33:12Z</dcterms:created>
  <dcterms:modified xsi:type="dcterms:W3CDTF">2019-07-23T18:51:22Z</dcterms:modified>
</cp:coreProperties>
</file>